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1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</p:sldMasterIdLst>
  <p:notesMasterIdLst>
    <p:notesMasterId r:id="rId48"/>
  </p:notesMasterIdLst>
  <p:handoutMasterIdLst>
    <p:handoutMasterId r:id="rId49"/>
  </p:handoutMasterIdLst>
  <p:sldIdLst>
    <p:sldId id="1278" r:id="rId8"/>
    <p:sldId id="1686" r:id="rId9"/>
    <p:sldId id="1636" r:id="rId10"/>
    <p:sldId id="1690" r:id="rId11"/>
    <p:sldId id="1650" r:id="rId12"/>
    <p:sldId id="1519" r:id="rId13"/>
    <p:sldId id="1703" r:id="rId14"/>
    <p:sldId id="1588" r:id="rId15"/>
    <p:sldId id="1590" r:id="rId16"/>
    <p:sldId id="1691" r:id="rId17"/>
    <p:sldId id="1693" r:id="rId18"/>
    <p:sldId id="1692" r:id="rId19"/>
    <p:sldId id="1689" r:id="rId20"/>
    <p:sldId id="1694" r:id="rId21"/>
    <p:sldId id="1672" r:id="rId22"/>
    <p:sldId id="1696" r:id="rId23"/>
    <p:sldId id="1336" r:id="rId24"/>
    <p:sldId id="1678" r:id="rId25"/>
    <p:sldId id="1451" r:id="rId26"/>
    <p:sldId id="1688" r:id="rId27"/>
    <p:sldId id="1687" r:id="rId28"/>
    <p:sldId id="1481" r:id="rId29"/>
    <p:sldId id="1591" r:id="rId30"/>
    <p:sldId id="1697" r:id="rId31"/>
    <p:sldId id="1290" r:id="rId32"/>
    <p:sldId id="1673" r:id="rId33"/>
    <p:sldId id="1684" r:id="rId34"/>
    <p:sldId id="1675" r:id="rId35"/>
    <p:sldId id="1334" r:id="rId36"/>
    <p:sldId id="1698" r:id="rId37"/>
    <p:sldId id="1699" r:id="rId38"/>
    <p:sldId id="1700" r:id="rId39"/>
    <p:sldId id="1518" r:id="rId40"/>
    <p:sldId id="1701" r:id="rId41"/>
    <p:sldId id="1704" r:id="rId42"/>
    <p:sldId id="1643" r:id="rId43"/>
    <p:sldId id="1642" r:id="rId44"/>
    <p:sldId id="1219" r:id="rId45"/>
    <p:sldId id="1683" r:id="rId46"/>
    <p:sldId id="1702" r:id="rId4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1000" i="1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002846"/>
    <a:srgbClr val="1E69AD"/>
    <a:srgbClr val="FFFF00"/>
    <a:srgbClr val="FF33CC"/>
    <a:srgbClr val="000066"/>
    <a:srgbClr val="FF0000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00" autoAdjust="0"/>
    <p:restoredTop sz="99759" autoAdjust="0"/>
  </p:normalViewPr>
  <p:slideViewPr>
    <p:cSldViewPr snapToGrid="0">
      <p:cViewPr>
        <p:scale>
          <a:sx n="100" d="100"/>
          <a:sy n="100" d="100"/>
        </p:scale>
        <p:origin x="-426" y="-72"/>
      </p:cViewPr>
      <p:guideLst>
        <p:guide orient="horz" pos="881"/>
        <p:guide pos="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00"/>
    </p:cViewPr>
  </p:sorterViewPr>
  <p:notesViewPr>
    <p:cSldViewPr snapToGrid="0">
      <p:cViewPr>
        <p:scale>
          <a:sx n="110" d="100"/>
          <a:sy n="110" d="100"/>
        </p:scale>
        <p:origin x="-2131" y="1704"/>
      </p:cViewPr>
      <p:guideLst>
        <p:guide orient="horz" pos="292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5" rIns="91716" bIns="45855" numCol="1" anchor="t" anchorCtr="0" compatLnSpc="1">
            <a:prstTxWarp prst="textNoShape">
              <a:avLst/>
            </a:prstTxWarp>
          </a:bodyPr>
          <a:lstStyle>
            <a:lvl1pPr defTabSz="920803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5" rIns="91716" bIns="45855" numCol="1" anchor="t" anchorCtr="0" compatLnSpc="1">
            <a:prstTxWarp prst="textNoShape">
              <a:avLst/>
            </a:prstTxWarp>
          </a:bodyPr>
          <a:lstStyle>
            <a:lvl1pPr algn="r" defTabSz="920803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94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5" rIns="91716" bIns="45855" numCol="1" anchor="b" anchorCtr="0" compatLnSpc="1">
            <a:prstTxWarp prst="textNoShape">
              <a:avLst/>
            </a:prstTxWarp>
          </a:bodyPr>
          <a:lstStyle>
            <a:lvl1pPr defTabSz="920803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03" y="8851900"/>
            <a:ext cx="2849599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44" tIns="43523" rIns="87044" bIns="43523" numCol="1" anchor="b" anchorCtr="0" compatLnSpc="1">
            <a:prstTxWarp prst="textNoShape">
              <a:avLst/>
            </a:prstTxWarp>
          </a:bodyPr>
          <a:lstStyle>
            <a:lvl1pPr algn="r" defTabSz="870175" eaLnBrk="1" hangingPunct="1">
              <a:defRPr sz="1100" i="0">
                <a:latin typeface="Arial" charset="0"/>
              </a:defRPr>
            </a:lvl1pPr>
          </a:lstStyle>
          <a:p>
            <a:pPr>
              <a:defRPr/>
            </a:pPr>
            <a:fld id="{633FF95E-C467-4E18-9933-48C69FE27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40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4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5" rIns="91716" bIns="45855" numCol="1" anchor="t" anchorCtr="0" compatLnSpc="1">
            <a:prstTxWarp prst="textNoShape">
              <a:avLst/>
            </a:prstTxWarp>
          </a:bodyPr>
          <a:lstStyle>
            <a:lvl1pPr defTabSz="920803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5" rIns="91716" bIns="45855" numCol="1" anchor="t" anchorCtr="0" compatLnSpc="1">
            <a:prstTxWarp prst="textNoShape">
              <a:avLst/>
            </a:prstTxWarp>
          </a:bodyPr>
          <a:lstStyle>
            <a:lvl1pPr algn="r" defTabSz="920803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5325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214" y="4416431"/>
            <a:ext cx="5132847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5" rIns="91716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94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5" rIns="91716" bIns="45855" numCol="1" anchor="b" anchorCtr="0" compatLnSpc="1">
            <a:prstTxWarp prst="textNoShape">
              <a:avLst/>
            </a:prstTxWarp>
          </a:bodyPr>
          <a:lstStyle>
            <a:lvl1pPr defTabSz="920803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2850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16" tIns="45855" rIns="91716" bIns="45855" numCol="1" anchor="b" anchorCtr="0" compatLnSpc="1">
            <a:prstTxWarp prst="textNoShape">
              <a:avLst/>
            </a:prstTxWarp>
          </a:bodyPr>
          <a:lstStyle>
            <a:lvl1pPr algn="r" defTabSz="920803">
              <a:defRPr sz="1100" i="0">
                <a:latin typeface="Times New Roman" pitchFamily="18" charset="0"/>
              </a:defRPr>
            </a:lvl1pPr>
          </a:lstStyle>
          <a:p>
            <a:pPr>
              <a:defRPr/>
            </a:pPr>
            <a:fld id="{05DDD0A3-7691-423F-8FFB-82821AB4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514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B0DFB6D-6535-4074-8866-69E547C9D44B}" type="slidenum">
              <a:rPr lang="en-US" altLang="en-US"/>
              <a:pPr>
                <a:spcBef>
                  <a:spcPct val="0"/>
                </a:spcBef>
              </a:pPr>
              <a:t>0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1675"/>
            <a:ext cx="4633913" cy="34766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411" y="4557716"/>
            <a:ext cx="5405473" cy="3765550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CA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49B567-7BF1-4E9E-8B41-5285D9B13B51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75EE03-6144-48BB-BEFA-6FE5118D7A2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108" y="4370391"/>
            <a:ext cx="6335324" cy="468153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CA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49B567-7BF1-4E9E-8B41-5285D9B13B5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EF4B046-149A-4D4B-9971-A656CE7D313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EF4B046-149A-4D4B-9971-A656CE7D313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E4D9CF1-7F2E-4F43-BFFC-F8A604FA5382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75EE03-6144-48BB-BEFA-6FE5118D7A2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108" y="4370391"/>
            <a:ext cx="6335324" cy="468153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CA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E4D9CF1-7F2E-4F43-BFFC-F8A604FA538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E4D9CF1-7F2E-4F43-BFFC-F8A604FA5382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6FADB61-9B1F-45E9-83C1-57A91D5EB342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75EE03-6144-48BB-BEFA-6FE5118D7A28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108" y="4370391"/>
            <a:ext cx="6335324" cy="468153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CA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6FADB61-9B1F-45E9-83C1-57A91D5EB342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6FADB61-9B1F-45E9-83C1-57A91D5EB34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DBF0151-2567-47C7-895D-692D1C08031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AF07C22-3187-4A4C-AFAE-878B61278947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AF07C22-3187-4A4C-AFAE-878B6127894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EF4B046-149A-4D4B-9971-A656CE7D313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E4D9CF1-7F2E-4F43-BFFC-F8A604FA5382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EF4B046-149A-4D4B-9971-A656CE7D3134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EF4B046-149A-4D4B-9971-A656CE7D3134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F4F391-818A-4E83-885E-5DB8B4348F05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80" y="4416425"/>
            <a:ext cx="5545031" cy="3735388"/>
          </a:xfrm>
          <a:noFill/>
        </p:spPr>
        <p:txBody>
          <a:bodyPr/>
          <a:lstStyle/>
          <a:p>
            <a:endParaRPr lang="en-CA" altLang="en-US" sz="1100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1930B9-B2EA-41DC-B5CF-BA424A73911E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F4F391-818A-4E83-885E-5DB8B4348F0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80" y="4416425"/>
            <a:ext cx="5545031" cy="3735388"/>
          </a:xfrm>
          <a:noFill/>
        </p:spPr>
        <p:txBody>
          <a:bodyPr/>
          <a:lstStyle/>
          <a:p>
            <a:endParaRPr lang="en-CA" altLang="en-US" sz="1100" b="1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F4F391-818A-4E83-885E-5DB8B4348F0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80" y="4416425"/>
            <a:ext cx="5545031" cy="3735388"/>
          </a:xfrm>
          <a:noFill/>
        </p:spPr>
        <p:txBody>
          <a:bodyPr/>
          <a:lstStyle/>
          <a:p>
            <a:endParaRPr lang="en-CA" altLang="en-US" sz="1100" b="1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F4F391-818A-4E83-885E-5DB8B4348F0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80" y="4416425"/>
            <a:ext cx="5545031" cy="3735388"/>
          </a:xfrm>
          <a:noFill/>
        </p:spPr>
        <p:txBody>
          <a:bodyPr/>
          <a:lstStyle/>
          <a:p>
            <a:endParaRPr lang="en-CA" altLang="en-US" sz="1100" b="1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07D0D10-92E5-48F2-AC49-2A0F307514C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07D0D10-92E5-48F2-AC49-2A0F307514C7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F4F391-818A-4E83-885E-5DB8B4348F05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80" y="4416425"/>
            <a:ext cx="5545031" cy="3735388"/>
          </a:xfrm>
          <a:noFill/>
        </p:spPr>
        <p:txBody>
          <a:bodyPr/>
          <a:lstStyle/>
          <a:p>
            <a:endParaRPr lang="en-CA" altLang="en-US" sz="1100" b="1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F4F391-818A-4E83-885E-5DB8B4348F05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80" y="4416425"/>
            <a:ext cx="5545031" cy="3735388"/>
          </a:xfrm>
          <a:noFill/>
        </p:spPr>
        <p:txBody>
          <a:bodyPr/>
          <a:lstStyle/>
          <a:p>
            <a:endParaRPr lang="en-CA" altLang="en-US" sz="1100" b="1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CF4F391-818A-4E83-885E-5DB8B4348F05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580" y="4416425"/>
            <a:ext cx="5545031" cy="3735388"/>
          </a:xfrm>
          <a:noFill/>
        </p:spPr>
        <p:txBody>
          <a:bodyPr/>
          <a:lstStyle/>
          <a:p>
            <a:endParaRPr lang="en-CA" altLang="en-US" sz="1100" b="1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1778427-392F-4743-B014-792D8FB11BE7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1778427-392F-4743-B014-792D8FB11BE7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75EE03-6144-48BB-BEFA-6FE5118D7A2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108" y="4370391"/>
            <a:ext cx="6335324" cy="468153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CA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75EE03-6144-48BB-BEFA-6FE5118D7A28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108" y="4370391"/>
            <a:ext cx="6335324" cy="468153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endParaRPr lang="en-CA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1930B9-B2EA-41DC-B5CF-BA424A73911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423C200-DF19-4AB6-B6A1-7D235B7EA32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093" y="4416425"/>
            <a:ext cx="5481743" cy="4478338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423C200-DF19-4AB6-B6A1-7D235B7EA32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093" y="4416425"/>
            <a:ext cx="5481743" cy="4478338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D1688C1-D3AD-4BEB-AFDF-E3A284C04D8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502898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1pPr>
            <a:lvl2pPr marL="744018" indent="-286160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2pPr>
            <a:lvl3pPr marL="1144646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3pPr>
            <a:lvl4pPr marL="1602501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4pPr>
            <a:lvl5pPr marL="2060359" indent="-228929" defTabSz="91730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</a:defRPr>
            </a:lvl5pPr>
            <a:lvl6pPr marL="2518218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6pPr>
            <a:lvl7pPr marL="2976075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7pPr>
            <a:lvl8pPr marL="3433933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8pPr>
            <a:lvl9pPr marL="3891791" indent="-228929" defTabSz="91730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49B567-7BF1-4E9E-8B41-5285D9B13B5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761" y="4416431"/>
            <a:ext cx="4649259" cy="4183063"/>
          </a:xfrm>
          <a:noFill/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endParaRPr lang="en-CA" altLang="en-US" sz="11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AEA2-8EC0-44BC-967A-2762286BB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43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90E3-97C7-4E36-94CF-4793738B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80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500063"/>
            <a:ext cx="2144713" cy="562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0063"/>
            <a:ext cx="6283325" cy="562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F7FEC-E8C0-4B43-B9BC-7549614DE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86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0787A-642E-4772-9CD1-AE3454AC5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6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6A82-B116-4A20-85EB-EA7C7D6ED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88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FC95-916F-4CFD-A00F-53945C021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67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052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8E2F-FD30-43A8-93ED-BD3CD62C6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71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83EB-7BF7-4089-89D6-68EBED166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48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CFB5-5726-49D2-A1E8-5D909B020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869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1C56-4DAD-4435-81E6-8333A01D8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551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649A0-C195-49A2-84F3-0353088C3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20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8B48-3A10-417A-AB80-16B018C4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103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D74D1-AE59-45AA-9528-86AC9E270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191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3DE8-F276-4261-9794-6E980688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194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91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91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4D0C-904F-442E-BD22-600471DFE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022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55A7-2AD0-4D51-A0CD-B0ED9C69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80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071B-761F-409E-B5FB-1DFF3EC88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543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70E0-6587-414E-AB9B-65CD2B82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920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052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7D76-1620-4078-A096-493830ED5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900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E5DE3-B446-4962-BF46-5CF65B0E0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32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5D08-D9D7-4EC4-BE2D-6FA11423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63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902A-7F7D-439F-AD2F-52DAC72F4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21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8AEE4-5FF5-4F62-8C34-651934F3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40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874A-F238-4741-AA85-8075FB7EC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744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4DF9-AC92-40C0-9689-939EFDD2A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572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24BA-0CCD-4AE0-BCD0-2ACEBEEE0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128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91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91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EED0-D465-46F2-B378-205C1DDA9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89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9DBAA-96C4-4E43-B73E-AB7B160D17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3282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06DB-1C84-458C-90B4-926A4B25D7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97190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D5259-C312-4C56-8BF7-10AFD290A4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26351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7A95-7845-4046-975B-770FBABBAF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61441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BC8EC-A386-476B-B469-E75E7E47FA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69628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584D0-9AFA-4C1A-A456-1EAA441184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865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636AC-57C9-4A2B-9BCE-50A16A8F5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355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9642-7EE6-430C-BC62-E304DE91D0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74365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42F4-427D-41E8-9C0F-A25D1DAC6D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19454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83308-CFCD-44AF-A2E6-59A384D634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98920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C5E9-9951-42D5-BD82-B6CA9DD489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15107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500063"/>
            <a:ext cx="2144713" cy="562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0063"/>
            <a:ext cx="6283325" cy="562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5274-E349-404E-8C59-53B356FE27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01635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46CA8-FC35-42CC-A411-8BFB9EB2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72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E17A-CE0C-494F-A791-D194398B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328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F320-5332-46D7-8A7D-B14495B42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816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EC68-2200-4B07-9A8C-7BD507275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830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140B-6D00-4232-8941-685477183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11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F0B-EB32-499A-8167-83DAF67FE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304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A9AA-A54E-492B-A166-CF1ED6549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864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6C48-0E08-48A7-9910-A92C5897C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751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DEA7-0DC7-40AD-B307-7EC336FEA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133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AFA2B-22D3-4FD5-972D-BF67EF7E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853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4219-845D-4B5B-BF12-83EC054CA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125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500063"/>
            <a:ext cx="2144713" cy="562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0063"/>
            <a:ext cx="6283325" cy="562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DA94D-BE22-426A-A52D-77FE66F76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370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9A7F-48EC-4678-99C1-C2727574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633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D0CF-87B6-4041-AAA9-558F5C9DA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30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2BBB-370E-4A9B-9607-45FBA968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799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505200"/>
            <a:ext cx="4038600" cy="2620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BE77-8CEA-443F-8B8F-6A3A93296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71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915EE-EEDE-41FA-84AF-334785B96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214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E6754-FB2C-438A-B830-1CA6C2589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240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C87A3-2BEE-4DD6-9D08-354DDA97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169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1221-6CFD-42A5-9460-C24C1CAA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000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CA3E-956B-4ABA-8ABC-294113393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968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C38A-D9EF-4FB5-BC0D-7585C6365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326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7432-E017-4BF7-B001-A2E5A0E88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4783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09800"/>
            <a:ext cx="2057400" cy="391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019800" cy="391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C56F-440E-47EE-A000-7941CF5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745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C182-C715-4144-89C4-916A3735D8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01165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3BF6-FAD4-45C3-879A-C1614C3452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48985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1B49-084B-443F-B55D-4911612D4E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5282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4FDA-2465-4B05-AE5E-A218F452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6614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D715-4551-4087-83A1-C2A77A68A9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345470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038B-D08E-4ED8-A033-2D05E93C83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3880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4DAE-53D9-4DCA-AEFA-273439BE8B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93191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BAC2-068F-4E83-A863-E5F97B2CEF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79758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D0FA5-3BE7-41B0-8207-FB2DB55561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25322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B3A4-29B3-4C19-8C53-B043D062150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32798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0352-F3B8-40C8-9FCB-9FB852FC6D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45897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500063"/>
            <a:ext cx="2144713" cy="562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0063"/>
            <a:ext cx="6283325" cy="562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0281-EFAB-4AD8-9DD3-807E0BA124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1960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74057-5581-4D2C-8728-BA1C7FBE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19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BED8-0B2C-4EEA-ABA1-2BB075969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81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ar copy"/>
          <p:cNvPicPr>
            <a:picLocks noChangeAspect="1" noChangeArrowheads="1"/>
          </p:cNvPicPr>
          <p:nvPr userDrawn="1"/>
        </p:nvPicPr>
        <p:blipFill>
          <a:blip r:embed="rId13" cstate="print">
            <a:lum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a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750"/>
            <a:ext cx="91440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bluebar"/>
          <p:cNvPicPr>
            <a:picLocks noChangeAspect="1" noChangeArrowheads="1"/>
          </p:cNvPicPr>
          <p:nvPr userDrawn="1"/>
        </p:nvPicPr>
        <p:blipFill>
          <a:blip r:embed="rId15" cstate="print">
            <a:lum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7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500063"/>
            <a:ext cx="7772400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ChangeArrowheads="1"/>
          </p:cNvSpPr>
          <p:nvPr userDrawn="1"/>
        </p:nvSpPr>
        <p:spPr bwMode="ltGray">
          <a:xfrm>
            <a:off x="0" y="1538288"/>
            <a:ext cx="9144000" cy="42862"/>
          </a:xfrm>
          <a:prstGeom prst="rect">
            <a:avLst/>
          </a:prstGeom>
          <a:solidFill>
            <a:srgbClr val="065B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endParaRPr lang="en-CA" altLang="en-US" smtClean="0"/>
          </a:p>
        </p:txBody>
      </p:sp>
      <p:pic>
        <p:nvPicPr>
          <p:cNvPr id="1031" name="Picture 10" descr="CM_whit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975" y="6457950"/>
            <a:ext cx="21605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canus4"/>
          <p:cNvPicPr>
            <a:picLocks noChangeAspect="1" noChangeArrowheads="1"/>
          </p:cNvPicPr>
          <p:nvPr userDrawn="1"/>
        </p:nvPicPr>
        <p:blipFill>
          <a:blip r:embed="rId17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-12700"/>
            <a:ext cx="122237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7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5625" y="539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A69860-3CB7-4C05-A233-DAC85597E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/>
          <p:cNvSpPr txBox="1">
            <a:spLocks noChangeArrowheads="1"/>
          </p:cNvSpPr>
          <p:nvPr userDrawn="1"/>
        </p:nvSpPr>
        <p:spPr bwMode="auto">
          <a:xfrm>
            <a:off x="6848475" y="6477000"/>
            <a:ext cx="21669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1500" i="0" smtClean="0">
                <a:solidFill>
                  <a:schemeClr val="bg1"/>
                </a:solidFill>
                <a:latin typeface="Arial" charset="0"/>
              </a:rPr>
              <a:t>Economics Department</a:t>
            </a:r>
          </a:p>
        </p:txBody>
      </p:sp>
      <p:pic>
        <p:nvPicPr>
          <p:cNvPr id="2051" name="Picture 16" descr="blueba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9" descr="CM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975" y="6457950"/>
            <a:ext cx="21605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103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37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3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9425" y="1682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fld id="{E378405B-0A50-46E0-8E91-BFEF9A93E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803525" y="3770313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endParaRPr lang="en-CA" sz="1800" i="0" smtClean="0">
              <a:latin typeface="Arial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05200"/>
            <a:ext cx="82296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9" name="Picture 18" descr="canus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-12700"/>
            <a:ext cx="122237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20"/>
          <p:cNvSpPr txBox="1">
            <a:spLocks noChangeArrowheads="1"/>
          </p:cNvSpPr>
          <p:nvPr userDrawn="1"/>
        </p:nvSpPr>
        <p:spPr bwMode="auto">
          <a:xfrm>
            <a:off x="8210550" y="161925"/>
            <a:ext cx="523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2086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fld id="{DB67A99F-FEFB-4AC0-90A2-C8A2034CC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03525" y="3770313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endParaRPr lang="en-CA" sz="1800" i="0" smtClean="0">
              <a:latin typeface="Arial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05200"/>
            <a:ext cx="82296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6848475" y="6477000"/>
            <a:ext cx="21669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1500" i="0" smtClean="0">
                <a:solidFill>
                  <a:schemeClr val="bg1"/>
                </a:solidFill>
                <a:latin typeface="Arial" charset="0"/>
              </a:rPr>
              <a:t>Economics Department</a:t>
            </a:r>
          </a:p>
        </p:txBody>
      </p:sp>
      <p:pic>
        <p:nvPicPr>
          <p:cNvPr id="3081" name="Picture 9" descr="blueba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M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975" y="6457950"/>
            <a:ext cx="21605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 userDrawn="1"/>
        </p:nvSpPr>
        <p:spPr bwMode="auto">
          <a:xfrm>
            <a:off x="8210550" y="161925"/>
            <a:ext cx="523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mtClean="0"/>
          </a:p>
        </p:txBody>
      </p:sp>
      <p:pic>
        <p:nvPicPr>
          <p:cNvPr id="3084" name="Picture 12" descr="canus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93" t="12447" b="6314"/>
          <a:stretch>
            <a:fillRect/>
          </a:stretch>
        </p:blipFill>
        <p:spPr bwMode="ltGray">
          <a:xfrm>
            <a:off x="0" y="0"/>
            <a:ext cx="12255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r copy"/>
          <p:cNvPicPr>
            <a:picLocks noChangeAspect="1" noChangeArrowheads="1"/>
          </p:cNvPicPr>
          <p:nvPr userDrawn="1"/>
        </p:nvPicPr>
        <p:blipFill>
          <a:blip r:embed="rId13" cstate="print">
            <a:lum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a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750"/>
            <a:ext cx="91440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127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500063"/>
            <a:ext cx="7772400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ChangeArrowheads="1"/>
          </p:cNvSpPr>
          <p:nvPr userDrawn="1"/>
        </p:nvSpPr>
        <p:spPr bwMode="ltGray">
          <a:xfrm>
            <a:off x="0" y="1538288"/>
            <a:ext cx="9144000" cy="42862"/>
          </a:xfrm>
          <a:prstGeom prst="rect">
            <a:avLst/>
          </a:prstGeom>
          <a:solidFill>
            <a:srgbClr val="065B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endParaRPr lang="en-CA" altLang="en-US" smtClean="0"/>
          </a:p>
        </p:txBody>
      </p:sp>
      <p:sp>
        <p:nvSpPr>
          <p:cNvPr id="4212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EA64E69-B94D-44BE-8CDE-6A67B1170E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4103" name="Rectangle 12"/>
          <p:cNvSpPr>
            <a:spLocks noChangeArrowheads="1"/>
          </p:cNvSpPr>
          <p:nvPr userDrawn="1"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endParaRPr lang="en-CA" altLang="en-US" sz="1200" i="0" smtClean="0">
              <a:solidFill>
                <a:srgbClr val="1E69AD"/>
              </a:solidFill>
            </a:endParaRPr>
          </a:p>
        </p:txBody>
      </p:sp>
      <p:pic>
        <p:nvPicPr>
          <p:cNvPr id="4104" name="Picture 14" descr="CM_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975" y="6457950"/>
            <a:ext cx="21605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 descr="canus4"/>
          <p:cNvPicPr>
            <a:picLocks noChangeAspect="1" noChangeArrowheads="1"/>
          </p:cNvPicPr>
          <p:nvPr userDrawn="1"/>
        </p:nvPicPr>
        <p:blipFill>
          <a:blip r:embed="rId16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-12700"/>
            <a:ext cx="122237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r copy"/>
          <p:cNvPicPr>
            <a:picLocks noChangeAspect="1" noChangeArrowheads="1"/>
          </p:cNvPicPr>
          <p:nvPr userDrawn="1"/>
        </p:nvPicPr>
        <p:blipFill>
          <a:blip r:embed="rId13" cstate="print">
            <a:lum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ba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750"/>
            <a:ext cx="91440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bluebar"/>
          <p:cNvPicPr>
            <a:picLocks noChangeAspect="1" noChangeArrowheads="1"/>
          </p:cNvPicPr>
          <p:nvPr userDrawn="1"/>
        </p:nvPicPr>
        <p:blipFill>
          <a:blip r:embed="rId15" cstate="print">
            <a:lum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6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500063"/>
            <a:ext cx="7772400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ChangeArrowheads="1"/>
          </p:cNvSpPr>
          <p:nvPr userDrawn="1"/>
        </p:nvSpPr>
        <p:spPr bwMode="ltGray">
          <a:xfrm>
            <a:off x="0" y="1538288"/>
            <a:ext cx="9144000" cy="42862"/>
          </a:xfrm>
          <a:prstGeom prst="rect">
            <a:avLst/>
          </a:prstGeom>
          <a:solidFill>
            <a:srgbClr val="065B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endParaRPr lang="en-CA" altLang="en-US" smtClean="0"/>
          </a:p>
        </p:txBody>
      </p:sp>
      <p:pic>
        <p:nvPicPr>
          <p:cNvPr id="5127" name="Picture 7" descr="canus4"/>
          <p:cNvPicPr>
            <a:picLocks noChangeAspect="1" noChangeArrowheads="1"/>
          </p:cNvPicPr>
          <p:nvPr userDrawn="1"/>
        </p:nvPicPr>
        <p:blipFill>
          <a:blip r:embed="rId16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-12700"/>
            <a:ext cx="122237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6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5625" y="539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744CA19-8E2F-4553-AC86-E0067BCB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9" name="Picture 9" descr="bmo-insuranc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613" y="6450013"/>
            <a:ext cx="1631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 userDrawn="1"/>
        </p:nvSpPr>
        <p:spPr bwMode="auto">
          <a:xfrm>
            <a:off x="6848475" y="6477000"/>
            <a:ext cx="21669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1500" i="0" smtClean="0">
                <a:solidFill>
                  <a:schemeClr val="bg1"/>
                </a:solidFill>
                <a:latin typeface="Arial" charset="0"/>
              </a:rPr>
              <a:t>Economics Department</a:t>
            </a:r>
          </a:p>
        </p:txBody>
      </p:sp>
      <p:pic>
        <p:nvPicPr>
          <p:cNvPr id="6147" name="Picture 3" descr="blueba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9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3171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7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7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9425" y="1682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fld id="{844B36D2-67C0-4352-A2B1-E0CB2F4D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803525" y="3770313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endParaRPr lang="en-CA" sz="1800" i="0" smtClean="0">
              <a:latin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05200"/>
            <a:ext cx="82296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6154" name="Picture 10" descr="canus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-12700"/>
            <a:ext cx="122237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 userDrawn="1"/>
        </p:nvSpPr>
        <p:spPr bwMode="auto">
          <a:xfrm>
            <a:off x="8210550" y="161925"/>
            <a:ext cx="523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mtClean="0"/>
          </a:p>
        </p:txBody>
      </p:sp>
      <p:pic>
        <p:nvPicPr>
          <p:cNvPr id="6156" name="Picture 12" descr="bmo-insuranc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613" y="6450013"/>
            <a:ext cx="1631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 copy"/>
          <p:cNvPicPr>
            <a:picLocks noChangeAspect="1" noChangeArrowheads="1"/>
          </p:cNvPicPr>
          <p:nvPr userDrawn="1"/>
        </p:nvPicPr>
        <p:blipFill>
          <a:blip r:embed="rId13" cstate="print">
            <a:lum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ba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750"/>
            <a:ext cx="91440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18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5238" y="500063"/>
            <a:ext cx="7772400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ChangeArrowheads="1"/>
          </p:cNvSpPr>
          <p:nvPr userDrawn="1"/>
        </p:nvSpPr>
        <p:spPr bwMode="ltGray">
          <a:xfrm>
            <a:off x="0" y="1538288"/>
            <a:ext cx="9144000" cy="42862"/>
          </a:xfrm>
          <a:prstGeom prst="rect">
            <a:avLst/>
          </a:prstGeom>
          <a:solidFill>
            <a:srgbClr val="065B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endParaRPr lang="en-CA" altLang="en-US" smtClean="0"/>
          </a:p>
        </p:txBody>
      </p:sp>
      <p:sp>
        <p:nvSpPr>
          <p:cNvPr id="4318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1A6997A-73B0-43E2-B262-6BC06010F6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endParaRPr lang="en-CA" altLang="en-US" sz="1200" i="0" smtClean="0">
              <a:solidFill>
                <a:srgbClr val="1E69AD"/>
              </a:solidFill>
            </a:endParaRPr>
          </a:p>
        </p:txBody>
      </p:sp>
      <p:pic>
        <p:nvPicPr>
          <p:cNvPr id="7176" name="Picture 8" descr="canus4"/>
          <p:cNvPicPr>
            <a:picLocks noChangeAspect="1" noChangeArrowheads="1"/>
          </p:cNvPicPr>
          <p:nvPr userDrawn="1"/>
        </p:nvPicPr>
        <p:blipFill>
          <a:blip r:embed="rId15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-12700"/>
            <a:ext cx="122237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mo-insuranc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613" y="6450013"/>
            <a:ext cx="1631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507F-053A-4763-A682-633B67213DFA}" type="slidenum">
              <a:rPr lang="en-US"/>
              <a:pPr>
                <a:defRPr/>
              </a:pPr>
              <a:t>0</a:t>
            </a:fld>
            <a:endParaRPr lang="en-US" dirty="0"/>
          </a:p>
        </p:txBody>
      </p:sp>
      <p:pic>
        <p:nvPicPr>
          <p:cNvPr id="8195" name="Picture 2" descr="vane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8"/>
          <a:stretch>
            <a:fillRect/>
          </a:stretch>
        </p:blipFill>
        <p:spPr bwMode="ltGray">
          <a:xfrm>
            <a:off x="1211263" y="0"/>
            <a:ext cx="7932737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28725" y="312738"/>
            <a:ext cx="7915275" cy="1152525"/>
          </a:xfrm>
          <a:noFill/>
        </p:spPr>
        <p:txBody>
          <a:bodyPr/>
          <a:lstStyle/>
          <a:p>
            <a:pPr eaLnBrk="1" hangingPunct="1"/>
            <a:r>
              <a:rPr lang="en-US" altLang="en-US" sz="3200" b="1" dirty="0" smtClean="0"/>
              <a:t>Economic and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Financial Market Prospects</a:t>
            </a:r>
            <a:endParaRPr lang="en-US" altLang="en-US" sz="2800" b="1" dirty="0" smtClean="0"/>
          </a:p>
        </p:txBody>
      </p:sp>
      <p:sp>
        <p:nvSpPr>
          <p:cNvPr id="4206597" name="Rectangle 5"/>
          <p:cNvSpPr>
            <a:spLocks noChangeArrowheads="1"/>
          </p:cNvSpPr>
          <p:nvPr/>
        </p:nvSpPr>
        <p:spPr bwMode="auto">
          <a:xfrm>
            <a:off x="1312863" y="2054225"/>
            <a:ext cx="2868612" cy="10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5000"/>
              </a:spcAft>
              <a:defRPr/>
            </a:pPr>
            <a:r>
              <a:rPr lang="en-US" sz="22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Earl Sweet</a:t>
            </a:r>
            <a:endParaRPr lang="en-US" sz="2200" i="0" dirty="0">
              <a:solidFill>
                <a:srgbClr val="000066"/>
              </a:solidFill>
              <a:latin typeface="Arial" charset="0"/>
            </a:endParaRPr>
          </a:p>
          <a:p>
            <a:pPr>
              <a:defRPr/>
            </a:pPr>
            <a:r>
              <a:rPr lang="en-US" sz="1800" i="0" dirty="0" smtClean="0">
                <a:solidFill>
                  <a:srgbClr val="000066"/>
                </a:solidFill>
                <a:latin typeface="Arial" charset="0"/>
              </a:rPr>
              <a:t>Economic </a:t>
            </a:r>
            <a:r>
              <a:rPr lang="en-US" sz="1800" i="0" dirty="0">
                <a:solidFill>
                  <a:srgbClr val="000066"/>
                </a:solidFill>
                <a:latin typeface="Arial" charset="0"/>
              </a:rPr>
              <a:t>Research</a:t>
            </a:r>
          </a:p>
          <a:p>
            <a:pPr>
              <a:defRPr/>
            </a:pPr>
            <a:r>
              <a:rPr lang="en-US" sz="1800" i="0" dirty="0">
                <a:solidFill>
                  <a:srgbClr val="000066"/>
                </a:solidFill>
                <a:latin typeface="Arial" charset="0"/>
              </a:rPr>
              <a:t>BMO Capital Markets</a:t>
            </a:r>
            <a:endParaRPr lang="en-CA" sz="1800" i="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597025" y="1536700"/>
            <a:ext cx="69373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206602" name="Rectangle 10"/>
          <p:cNvSpPr>
            <a:spLocks noChangeArrowheads="1"/>
          </p:cNvSpPr>
          <p:nvPr/>
        </p:nvSpPr>
        <p:spPr bwMode="auto">
          <a:xfrm>
            <a:off x="1295399" y="4876800"/>
            <a:ext cx="4244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i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CASF Conference 2015</a:t>
            </a:r>
            <a:endParaRPr lang="en-US" sz="2200" b="1" i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800" i="0" dirty="0" smtClean="0">
                <a:solidFill>
                  <a:srgbClr val="000066"/>
                </a:solidFill>
                <a:latin typeface="Arial" charset="0"/>
              </a:rPr>
              <a:t>November 18, 2015</a:t>
            </a:r>
            <a:endParaRPr lang="en-CA" sz="1800" i="0" dirty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6F8BC-4D55-4C1A-88BC-F46EDEDE98A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8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381" y="485775"/>
            <a:ext cx="762762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While natural resource output is steady at about 10% of GDP,</a:t>
            </a:r>
            <a:br>
              <a:rPr lang="en-US" sz="2000" dirty="0" smtClean="0">
                <a:solidFill>
                  <a:srgbClr val="333399"/>
                </a:solidFill>
                <a:latin typeface="+mn-lt"/>
              </a:rPr>
            </a:b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its contribution to exports and investment is much higher</a:t>
            </a:r>
            <a:endParaRPr lang="en-CA" sz="2000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0" y="6430963"/>
            <a:ext cx="633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Statistics Canada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837006"/>
            <a:ext cx="7116762" cy="405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0371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BFB21-2B9D-41E0-9D3E-363DC5CD948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8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391" y="706755"/>
            <a:ext cx="699135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Investment:</a:t>
            </a:r>
            <a:b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driver of demand for metals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240" y="2011998"/>
            <a:ext cx="7513320" cy="3754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&amp; gas industry – down sharply, delayed recovery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construction – momentum waning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office vacancies</a:t>
            </a:r>
            <a:endParaRPr lang="en-US" sz="2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 check for U.S. retail entrants</a:t>
            </a:r>
          </a:p>
        </p:txBody>
      </p:sp>
    </p:spTree>
    <p:extLst>
      <p:ext uri="{BB962C8B-B14F-4D97-AF65-F5344CB8AC3E}">
        <p14:creationId xmlns:p14="http://schemas.microsoft.com/office/powerpoint/2010/main" xmlns="" val="14348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6F8BC-4D55-4C1A-88BC-F46EDEDE98A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8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381" y="485775"/>
            <a:ext cx="762762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Oil &amp; gas industry investment has plunged 40% in 2015;</a:t>
            </a:r>
            <a:br>
              <a:rPr lang="en-US" sz="2000" dirty="0" smtClean="0">
                <a:solidFill>
                  <a:srgbClr val="333399"/>
                </a:solidFill>
                <a:latin typeface="+mn-lt"/>
              </a:rPr>
            </a:b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continued weak prices in 2016 to limit any recovery</a:t>
            </a:r>
            <a:endParaRPr lang="en-CA" sz="2000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0" y="6430963"/>
            <a:ext cx="633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Statistics Canada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626282"/>
            <a:ext cx="7078662" cy="44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208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08A08-6987-4693-9336-046D4AF7856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2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528638"/>
            <a:ext cx="7440612" cy="8794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Considerable new office space coming onto market </a:t>
            </a:r>
            <a:b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weak resource industry are boosting vacancy rates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429375"/>
            <a:ext cx="561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CBRE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700767"/>
            <a:ext cx="7070725" cy="432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9058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08A08-6987-4693-9336-046D4AF7856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2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528638"/>
            <a:ext cx="7440612" cy="879475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Diverging trends for industry profits:</a:t>
            </a:r>
            <a:b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oil &amp; gas; steady manufacturing returns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429375"/>
            <a:ext cx="561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Statistics Canada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6524"/>
            <a:ext cx="6972300" cy="447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5233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5AE19-62FB-4169-9535-64406C82A05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3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580" y="523240"/>
            <a:ext cx="755142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has slashed capex in response to falling resource cash flows, rising commercial vacancies, and global risks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472238"/>
            <a:ext cx="671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Statistics Canada; BMO Economics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652219"/>
            <a:ext cx="7064375" cy="44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7002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BFB21-2B9D-41E0-9D3E-363DC5CD948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8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391" y="706755"/>
            <a:ext cx="699135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demand:</a:t>
            </a:r>
            <a:b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an important driver of demand for metals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240" y="2011998"/>
            <a:ext cx="7360920" cy="3754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Vehicle OEM &amp; Parts Production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North American sales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Slipping Canadian share of North American market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Durables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peak demand, some slippage as 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  <a:r>
              <a:rPr lang="en-US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cools from its current unsustainable pace</a:t>
            </a:r>
            <a:endParaRPr lang="en-US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  <a:defRPr/>
            </a:pPr>
            <a:endParaRPr lang="en-US" sz="18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5AE19-62FB-4169-9535-64406C82A05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3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7361" y="500380"/>
            <a:ext cx="717804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household debt ratio is edging upward, </a:t>
            </a:r>
            <a:b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is not egregiously high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334780"/>
            <a:ext cx="6715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Bank of Canada; Statistics Canada; Federal Reserve; </a:t>
            </a:r>
            <a:endParaRPr lang="en-CA" altLang="en-US" sz="1400" i="0" dirty="0" smtClean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Dept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. of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Commerce; Haver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04227"/>
            <a:ext cx="7132637" cy="451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5AE19-62FB-4169-9535-64406C82A05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3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5905" y="523240"/>
            <a:ext cx="7343775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U.S. household deleveraging       2/3 by default;</a:t>
            </a:r>
            <a:b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ratio still above pre-GFC level      low rates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472238"/>
            <a:ext cx="671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>
                <a:solidFill>
                  <a:schemeClr val="bg1"/>
                </a:solidFill>
                <a:latin typeface="Arial" charset="0"/>
              </a:rPr>
              <a:t>Source: Bank of Canada; Statistics Canada; Federal Reserve; Dept. of Commerce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6014085" y="802005"/>
            <a:ext cx="281940" cy="11811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6509385" y="1076325"/>
            <a:ext cx="281940" cy="11811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2393"/>
            <a:ext cx="7124700" cy="452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8939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0CF97-57EC-41E8-BF5D-7864DC1A964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63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498475"/>
            <a:ext cx="7462837" cy="9001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Canada’s jobless rate essentially flat near 7% since early 2013; weak resource prices restraining growth …</a:t>
            </a:r>
            <a:endParaRPr lang="en-CA" sz="2000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440488"/>
            <a:ext cx="664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>
                <a:solidFill>
                  <a:schemeClr val="bg1"/>
                </a:solidFill>
                <a:latin typeface="Arial" charset="0"/>
              </a:rPr>
              <a:t>Source: Statistics Canada; U.S. Dept. of Labor; BMO Economics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455" y="1693024"/>
            <a:ext cx="7070725" cy="444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BFB21-2B9D-41E0-9D3E-363DC5CD948B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8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671" y="714375"/>
            <a:ext cx="699135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92580" y="2011998"/>
            <a:ext cx="7374255" cy="3754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Global economic performance and risks</a:t>
            </a:r>
          </a:p>
          <a:p>
            <a:pPr lvl="1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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Canada’s macroeconomic prospects</a:t>
            </a:r>
          </a:p>
          <a:p>
            <a:pPr lvl="3" indent="-342900" eaLnBrk="1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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Motor Vehicles, Construction</a:t>
            </a:r>
            <a:r>
              <a:rPr lang="en-US" sz="2000" b="1" dirty="0">
                <a:solidFill>
                  <a:srgbClr val="333399"/>
                </a:solidFill>
              </a:rPr>
              <a:t>, and </a:t>
            </a:r>
            <a:r>
              <a:rPr lang="en-US" sz="2000" b="1" dirty="0" smtClean="0">
                <a:solidFill>
                  <a:srgbClr val="333399"/>
                </a:solidFill>
              </a:rPr>
              <a:t>Oil </a:t>
            </a:r>
            <a:r>
              <a:rPr lang="en-US" sz="2000" b="1" dirty="0">
                <a:solidFill>
                  <a:srgbClr val="333399"/>
                </a:solidFill>
              </a:rPr>
              <a:t>&amp; </a:t>
            </a:r>
            <a:r>
              <a:rPr lang="en-US" sz="2000" b="1" dirty="0" smtClean="0">
                <a:solidFill>
                  <a:srgbClr val="333399"/>
                </a:solidFill>
              </a:rPr>
              <a:t>Gas</a:t>
            </a:r>
            <a:endParaRPr lang="en-US" sz="2000" b="1" dirty="0">
              <a:solidFill>
                <a:srgbClr val="333399"/>
              </a:solidFill>
            </a:endParaRPr>
          </a:p>
          <a:p>
            <a:pPr lvl="5" indent="-342900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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Fabricated Metals &amp; Steel Services</a:t>
            </a:r>
          </a:p>
          <a:p>
            <a:pPr lvl="7" indent="-342900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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Surface Finishing</a:t>
            </a:r>
            <a:endParaRPr lang="en-US" sz="2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3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0CF97-57EC-41E8-BF5D-7864DC1A964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63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498475"/>
            <a:ext cx="7371397" cy="900113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+mn-lt"/>
              </a:rPr>
              <a:t>… and a lower rate of labour force drop-outs contribute to the higher Canadian jobless rate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440488"/>
            <a:ext cx="664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Canada; U.S. Dept. of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Labor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614465"/>
            <a:ext cx="7146925" cy="449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1756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B0CF97-57EC-41E8-BF5D-7864DC1A964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63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963" y="498475"/>
            <a:ext cx="7371397" cy="9001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A higher percentage of Canada’s adult labour force </a:t>
            </a:r>
            <a:br>
              <a:rPr lang="en-US" sz="2000" dirty="0" smtClean="0">
                <a:solidFill>
                  <a:srgbClr val="333399"/>
                </a:solidFill>
                <a:latin typeface="+mn-lt"/>
              </a:rPr>
            </a:b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is employed</a:t>
            </a:r>
            <a:endParaRPr lang="en-CA" sz="2000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440488"/>
            <a:ext cx="6640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Canada; U.S. Dept. of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Labor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18961"/>
            <a:ext cx="7132637" cy="448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9641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2C42C-36CC-413D-952C-89557F8F5714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74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3535" y="500063"/>
            <a:ext cx="7454265" cy="96043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prices are running around 12% above trend;</a:t>
            </a:r>
            <a:b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in Vancouver and GTA single-family detached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6429375"/>
            <a:ext cx="568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CREA MLS; BMO Economics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28392"/>
            <a:ext cx="7102475" cy="44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2B3447-D6CC-40DA-97AB-B5BB950C93E3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74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3540" y="482918"/>
            <a:ext cx="7490460" cy="960437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problem?    Building boom three years ago has brought a lot of condos to the GTA market in 2015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6429375"/>
            <a:ext cx="568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>
                <a:solidFill>
                  <a:schemeClr val="bg1"/>
                </a:solidFill>
                <a:latin typeface="Arial" charset="0"/>
              </a:rPr>
              <a:t>Source: CMHC; Statistics Canada; BMO Economics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4093841" y="763905"/>
            <a:ext cx="196215" cy="11811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640940"/>
            <a:ext cx="7002462" cy="444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2B3447-D6CC-40DA-97AB-B5BB950C93E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74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82918"/>
            <a:ext cx="7620000" cy="1048702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GTA housing pipeline had been correcting toward trend, </a:t>
            </a:r>
            <a:b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has upshifted since mid-year:</a:t>
            </a:r>
            <a:b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Risk: rising supply meets slowing demand during 2016-2018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6429375"/>
            <a:ext cx="568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>
                <a:solidFill>
                  <a:schemeClr val="bg1"/>
                </a:solidFill>
                <a:latin typeface="Arial" charset="0"/>
              </a:rPr>
              <a:t>Source: CMHC; Statistics Canada; BMO Economics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649031"/>
            <a:ext cx="7040562" cy="442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3126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08A08-6987-4693-9336-046D4AF7856D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2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7820" y="528638"/>
            <a:ext cx="7536180" cy="879475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starts in Canada expected to run near </a:t>
            </a:r>
            <a:b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requirement; U.S. recovery at measured pace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429375"/>
            <a:ext cx="561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CMHC; U.S. Census Bureau; BMO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Economics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1159"/>
            <a:ext cx="7162800" cy="446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5AE19-62FB-4169-9535-64406C82A05C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36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4320" y="530860"/>
            <a:ext cx="74168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quality still rock solid in Canada </a:t>
            </a:r>
            <a:b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dire warnings from headline writers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472238"/>
            <a:ext cx="671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Canadian Bankers Association; U.S. Mortgage Bankers Association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190" y="1600200"/>
            <a:ext cx="71384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7691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08A08-6987-4693-9336-046D4AF7856D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2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528638"/>
            <a:ext cx="7440612" cy="8794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in Canadian households’ real estate </a:t>
            </a:r>
            <a:b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held remarkably steady near 70% for 25 years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429375"/>
            <a:ext cx="561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CMHC; U.S. Census Bureau; BMO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Economics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327" y="1600200"/>
            <a:ext cx="70522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374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08A08-6987-4693-9336-046D4AF7856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2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528638"/>
            <a:ext cx="7440612" cy="87947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motor vehicle sales spurred by rising employment and very low borrowing costs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429375"/>
            <a:ext cx="561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Statistics Canada; </a:t>
            </a:r>
            <a:r>
              <a:rPr lang="en-CA" altLang="en-US" sz="1400" i="0" dirty="0" err="1" smtClean="0">
                <a:solidFill>
                  <a:schemeClr val="bg1"/>
                </a:solidFill>
                <a:latin typeface="Arial" charset="0"/>
              </a:rPr>
              <a:t>Autodata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; BMO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Economics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183" y="1600200"/>
            <a:ext cx="71424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173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78911-DD05-483C-A4BF-DA18807C66F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350" y="547688"/>
            <a:ext cx="7545070" cy="889000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 of vehicles and parts have surpassed pre-recession peak by 22%; exports rising, but constrained by capacity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429375"/>
            <a:ext cx="6289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Canada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14081"/>
            <a:ext cx="7124700" cy="449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86DC7-C402-4BBF-AF56-1D74993ADEA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8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940" y="476250"/>
            <a:ext cx="7719060" cy="1019175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Sub-par global growth since 2011; </a:t>
            </a:r>
            <a:r>
              <a:rPr lang="en-CA" sz="2000" u="sng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modest</a:t>
            </a: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improvement anticipated for 2016, though risks skewed to downside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6430963"/>
            <a:ext cx="633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IMF; BMO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Economics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05126"/>
            <a:ext cx="7124700" cy="41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135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78911-DD05-483C-A4BF-DA18807C66F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3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350" y="479108"/>
            <a:ext cx="7613650" cy="991552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markets for the Oil &amp; Gas, Construction, and Transportation Equipment industries are restraining demand for and output of fabricated metals and steel services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429375"/>
            <a:ext cx="6289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Canada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625402"/>
            <a:ext cx="7094537" cy="44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5280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78911-DD05-483C-A4BF-DA18807C66F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3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350" y="547688"/>
            <a:ext cx="7545070" cy="889000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coating, heating, &amp; engraving have fallen as a per cent of fabricated metals shipments since 2003 …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429375"/>
            <a:ext cx="6289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Canada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22680"/>
            <a:ext cx="7102475" cy="448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630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78911-DD05-483C-A4BF-DA18807C66F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3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350" y="547688"/>
            <a:ext cx="7545070" cy="889000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in part, reflecting a more challenging pricing environment for surface finishers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429375"/>
            <a:ext cx="6289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Canada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39279"/>
            <a:ext cx="7048500" cy="444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6364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794F-DA2D-4EA4-AB25-93B0ED062AF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84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541338"/>
            <a:ext cx="7407275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plus side, the lower loonie should act as a tail-wind for the trade-intensive Canadian economy …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6429375"/>
            <a:ext cx="569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Bank of Canada;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BMO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Economics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21043"/>
            <a:ext cx="7132637" cy="4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794F-DA2D-4EA4-AB25-93B0ED062AF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84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541338"/>
            <a:ext cx="7407275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non-energy exports have already begun to respond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6429375"/>
            <a:ext cx="569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Statistics Canada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620527"/>
            <a:ext cx="7102475" cy="448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371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78911-DD05-483C-A4BF-DA18807C66F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3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520" y="534353"/>
            <a:ext cx="7383780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positive: even small steps taken to close the large infrastructure gap would boost economic growth</a:t>
            </a:r>
            <a:endParaRPr lang="en-CA" sz="2000" b="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429375"/>
            <a:ext cx="6289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Canada;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BMO Economics</a:t>
            </a: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964" y="1600200"/>
            <a:ext cx="71229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7304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78911-DD05-483C-A4BF-DA18807C66F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3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160" y="534353"/>
            <a:ext cx="7482840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growth to strengthen to 2.1% in 2016, </a:t>
            </a:r>
            <a:b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robust U.S. demand and the low loonie</a:t>
            </a:r>
            <a:endParaRPr lang="en-CA" sz="2000" b="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429375"/>
            <a:ext cx="6289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Canada; Bureau of Economic Analysis; BMO Economics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638905"/>
            <a:ext cx="7040562" cy="44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7732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78911-DD05-483C-A4BF-DA18807C66F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3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1" y="528638"/>
            <a:ext cx="7444739" cy="889000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Resource-rich provinces will face challenging conditions;</a:t>
            </a:r>
            <a:r>
              <a:rPr lang="en-CA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improving in </a:t>
            </a:r>
            <a:r>
              <a:rPr lang="en-CA" sz="2000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</a:t>
            </a: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-oriented Central Canada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429375"/>
            <a:ext cx="6289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Statistics Canada;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BMO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Economics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652410"/>
            <a:ext cx="7070725" cy="442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451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1D64D-4654-40BA-848E-CDDCD978B14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0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560388"/>
            <a:ext cx="7505700" cy="90963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 expected to go in December;</a:t>
            </a:r>
            <a:b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risks expected to keep BoC on hold until early-2017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0" y="6429375"/>
            <a:ext cx="569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Bank of Canada;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Federal Reserve Board; BMO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Economics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11" y="1600200"/>
            <a:ext cx="70643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1D64D-4654-40BA-848E-CDDCD978B14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0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560388"/>
            <a:ext cx="7505700" cy="90963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Modest policy tightening, overseas QE, and slowing potential growth to restrain the increase in LT yields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0" y="6429375"/>
            <a:ext cx="569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Bank of Canada;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Federal Reserve Board; BMO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Economics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223" y="1600200"/>
            <a:ext cx="70643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04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BFB21-2B9D-41E0-9D3E-363DC5CD948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8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391" y="706755"/>
            <a:ext cx="699135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risks – good time to play defence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92580" y="2011998"/>
            <a:ext cx="7374255" cy="3878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China hard-landing &amp; financial crisis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Emerging-market crisis as U.S. raises rates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Disinflation morphs to outright deflation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Re-ignition of European stresses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Geopolitical stresses intensify (no shortage):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East &amp; North Africa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Russia/Ukraine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vs. neighbours and U.S. in the South China Sea</a:t>
            </a:r>
            <a:endParaRPr lang="en-US" sz="2000" b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endParaRPr lang="en-US" b="1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endParaRPr lang="en-US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3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BFB21-2B9D-41E0-9D3E-363DC5CD948B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8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031" y="691515"/>
            <a:ext cx="6991350" cy="668338"/>
          </a:xfrm>
        </p:spPr>
        <p:txBody>
          <a:bodyPr/>
          <a:lstStyle/>
          <a:p>
            <a:pPr eaLnBrk="1" hangingPunct="1">
              <a:defRPr/>
            </a:pPr>
            <a:r>
              <a:rPr lang="en-CA" sz="22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Upside surprises for the industry?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7840" y="1951038"/>
            <a:ext cx="7229475" cy="37544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A positive LNG Final Investment Decision</a:t>
            </a:r>
          </a:p>
          <a:p>
            <a:pPr marL="685800" lvl="1" eaLnBrk="1" hangingPunct="1">
              <a:lnSpc>
                <a:spcPct val="90000"/>
              </a:lnSpc>
              <a:spcBef>
                <a:spcPct val="0"/>
              </a:spcBef>
              <a:spcAft>
                <a:spcPts val="3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333399"/>
                </a:solidFill>
              </a:rPr>
              <a:t>Would boost natural gas E&amp;P and pipeline </a:t>
            </a:r>
            <a:r>
              <a:rPr lang="en-US" sz="2000" dirty="0" smtClean="0">
                <a:solidFill>
                  <a:srgbClr val="333399"/>
                </a:solidFill>
              </a:rPr>
              <a:t>development</a:t>
            </a:r>
            <a:endParaRPr lang="en-US" sz="2000" dirty="0">
              <a:solidFill>
                <a:srgbClr val="333399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spcAft>
                <a:spcPts val="360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Accelerated </a:t>
            </a:r>
            <a:r>
              <a:rPr lang="en-US" sz="2000" b="1" dirty="0">
                <a:solidFill>
                  <a:srgbClr val="333399"/>
                </a:solidFill>
              </a:rPr>
              <a:t>infrastructure </a:t>
            </a:r>
            <a:r>
              <a:rPr lang="en-US" sz="2000" b="1" dirty="0" smtClean="0">
                <a:solidFill>
                  <a:srgbClr val="333399"/>
                </a:solidFill>
              </a:rPr>
              <a:t>investment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0"/>
              </a:spcBef>
              <a:spcAft>
                <a:spcPts val="3600"/>
              </a:spcAft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Faster-than-expected recovery in oil prices</a:t>
            </a:r>
            <a:endParaRPr lang="en-US" sz="2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8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86DC7-C402-4BBF-AF56-1D74993ADEA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8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726" y="490220"/>
            <a:ext cx="7407274" cy="1019175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global growth has caused BMO’s Oil &amp; Gas </a:t>
            </a:r>
            <a:b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Base Metals indexes to retreat sharply from 2011 peaks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6430963"/>
            <a:ext cx="633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>
                <a:solidFill>
                  <a:schemeClr val="bg1"/>
                </a:solidFill>
                <a:latin typeface="Arial" charset="0"/>
              </a:rPr>
              <a:t>Source:  BMO Economics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47968"/>
            <a:ext cx="6994525" cy="443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2478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C9098-3D92-4923-B5E2-F2AF066E438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8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539" y="520065"/>
            <a:ext cx="7007861" cy="981075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+mn-lt"/>
              </a:rPr>
              <a:t>Demand and supply responses will re-balance the global oil market, though progress will be slow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6430963"/>
            <a:ext cx="633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Bloomberg; Wall </a:t>
            </a: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Street Journal; BMO Economics</a:t>
            </a:r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718078"/>
            <a:ext cx="7102475" cy="42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C9098-3D92-4923-B5E2-F2AF066E438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8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539" y="520065"/>
            <a:ext cx="7007861" cy="981075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>
                <a:solidFill>
                  <a:srgbClr val="333399"/>
                </a:solidFill>
                <a:latin typeface="+mn-lt"/>
              </a:rPr>
              <a:t>U.S. production of crude oil has topped out and begun to decline, while consumption is edging upward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6430963"/>
            <a:ext cx="633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U.S. Department of Energy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39891"/>
            <a:ext cx="7010400" cy="444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694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5EA633-493D-4284-9A35-42A496FD79A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8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497205"/>
            <a:ext cx="75057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U.S. </a:t>
            </a:r>
            <a:r>
              <a:rPr lang="en-CA" sz="2000" u="sng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CA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crude oil </a:t>
            </a:r>
            <a:r>
              <a:rPr lang="en-CA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 are </a:t>
            </a: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 sharply, </a:t>
            </a:r>
            <a:b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rising </a:t>
            </a:r>
            <a:r>
              <a:rPr lang="en-CA" sz="2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refinery demand for Canadian heavy oil</a:t>
            </a:r>
            <a:endParaRPr lang="en-CA" sz="2000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0" y="6430963"/>
            <a:ext cx="633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>
                <a:solidFill>
                  <a:schemeClr val="bg1"/>
                </a:solidFill>
                <a:latin typeface="Arial" charset="0"/>
              </a:rPr>
              <a:t>Source: U.S. Department of Energy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856" y="1600200"/>
            <a:ext cx="68112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6F8BC-4D55-4C1A-88BC-F46EDEDE98A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8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381" y="485775"/>
            <a:ext cx="7627620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Not so for natural gas – U.S. is becoming self sufficient;</a:t>
            </a:r>
            <a:br>
              <a:rPr lang="en-US" sz="2000" dirty="0" smtClean="0">
                <a:solidFill>
                  <a:srgbClr val="333399"/>
                </a:solidFill>
                <a:latin typeface="+mn-lt"/>
              </a:rPr>
            </a:b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long-term health of Canadian industry depends on LNG</a:t>
            </a:r>
            <a:endParaRPr lang="en-CA" sz="2000" dirty="0" smtClean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0" y="6430963"/>
            <a:ext cx="6334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 i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1000" i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1000" i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400" i="0" dirty="0">
                <a:solidFill>
                  <a:schemeClr val="bg1"/>
                </a:solidFill>
                <a:latin typeface="Arial" charset="0"/>
              </a:rPr>
              <a:t>Source: National Energy </a:t>
            </a:r>
            <a:r>
              <a:rPr lang="en-CA" altLang="en-US" sz="1400" i="0" dirty="0" smtClean="0">
                <a:solidFill>
                  <a:schemeClr val="bg1"/>
                </a:solidFill>
                <a:latin typeface="Arial" charset="0"/>
              </a:rPr>
              <a:t>Board; U.S. Department of Energy</a:t>
            </a:r>
            <a:endParaRPr lang="en-CA" altLang="en-US" sz="1400" i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1268"/>
            <a:ext cx="7086600" cy="430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156208</TotalTime>
  <Words>994</Words>
  <Application>Microsoft Office PowerPoint</Application>
  <PresentationFormat>On-screen Show (4:3)</PresentationFormat>
  <Paragraphs>188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7_Default Design</vt:lpstr>
      <vt:lpstr>1_Custom Design</vt:lpstr>
      <vt:lpstr>2_Custom Design</vt:lpstr>
      <vt:lpstr>8_Default Design</vt:lpstr>
      <vt:lpstr>10_Default Design</vt:lpstr>
      <vt:lpstr>3_Custom Design</vt:lpstr>
      <vt:lpstr>9_Default Design</vt:lpstr>
      <vt:lpstr>Economic and  Financial Market Prospects</vt:lpstr>
      <vt:lpstr>Presentation outline</vt:lpstr>
      <vt:lpstr>Sub-par global growth since 2011; modest improvement anticipated for 2016, though risks skewed to downside</vt:lpstr>
      <vt:lpstr>Global risks – good time to play defence</vt:lpstr>
      <vt:lpstr>Weak global growth has caused BMO’s Oil &amp; Gas  and Base Metals indexes to retreat sharply from 2011 peaks</vt:lpstr>
      <vt:lpstr>Demand and supply responses will re-balance the global oil market, though progress will be slow</vt:lpstr>
      <vt:lpstr>U.S. production of crude oil has topped out and begun to decline, while consumption is edging upward</vt:lpstr>
      <vt:lpstr>While U.S. total crude oil imports are falling sharply,  there is rising refinery demand for Canadian heavy oil</vt:lpstr>
      <vt:lpstr>Not so for natural gas – U.S. is becoming self sufficient; long-term health of Canadian industry depends on LNG</vt:lpstr>
      <vt:lpstr>While natural resource output is steady at about 10% of GDP, its contribution to exports and investment is much higher</vt:lpstr>
      <vt:lpstr>Business Investment: important driver of demand for metals</vt:lpstr>
      <vt:lpstr>Oil &amp; gas industry investment has plunged 40% in 2015; continued weak prices in 2016 to limit any recovery</vt:lpstr>
      <vt:lpstr>Considerable new office space coming onto market  and weak resource industry are boosting vacancy rates</vt:lpstr>
      <vt:lpstr>Diverging trends for industry profits: weak oil &amp; gas; steady manufacturing returns</vt:lpstr>
      <vt:lpstr>Business has slashed capex in response to falling resource cash flows, rising commercial vacancies, and global risks</vt:lpstr>
      <vt:lpstr>Household demand: also an important driver of demand for metals</vt:lpstr>
      <vt:lpstr>Canadian household debt ratio is edging upward,  but is not egregiously high</vt:lpstr>
      <vt:lpstr>Sharp U.S. household deleveraging       2/3 by default; Canadian ratio still above pre-GFC level      low rates</vt:lpstr>
      <vt:lpstr>Canada’s jobless rate essentially flat near 7% since early 2013; weak resource prices restraining growth …</vt:lpstr>
      <vt:lpstr>… and a lower rate of labour force drop-outs contribute to the higher Canadian jobless rate</vt:lpstr>
      <vt:lpstr>A higher percentage of Canada’s adult labour force  is employed</vt:lpstr>
      <vt:lpstr>House prices are running around 12% above trend; mostly in Vancouver and GTA single-family detached</vt:lpstr>
      <vt:lpstr>Potential problem?    Building boom three years ago has brought a lot of condos to the GTA market in 2015</vt:lpstr>
      <vt:lpstr>GTA housing pipeline had been correcting toward trend,  but has upshifted since mid-year: Risk: rising supply meets slowing demand during 2016-2018</vt:lpstr>
      <vt:lpstr>Housing starts in Canada expected to run near  demographic requirement; U.S. recovery at measured pace</vt:lpstr>
      <vt:lpstr>Mortgage quality still rock solid in Canada  despite dire warnings from headline writers</vt:lpstr>
      <vt:lpstr>Equity in Canadian households’ real estate  has held remarkably steady near 70% for 25 years</vt:lpstr>
      <vt:lpstr>North American motor vehicle sales spurred by rising employment and very low borrowing costs</vt:lpstr>
      <vt:lpstr>Imports of vehicles and parts have surpassed pre-recession peak by 22%; exports rising, but constrained by capacity</vt:lpstr>
      <vt:lpstr>Challenging markets for the Oil &amp; Gas, Construction, and Transportation Equipment industries are restraining demand for and output of fabricated metals and steel services</vt:lpstr>
      <vt:lpstr>Metal coating, heating, &amp; engraving have fallen as a per cent of fabricated metals shipments since 2003 …</vt:lpstr>
      <vt:lpstr>… in part, reflecting a more challenging pricing environment for surface finishers</vt:lpstr>
      <vt:lpstr>On the plus side, the lower loonie should act as a tail-wind for the trade-intensive Canadian economy …</vt:lpstr>
      <vt:lpstr>… and non-energy exports have already begun to respond</vt:lpstr>
      <vt:lpstr>Another positive: even small steps taken to close the large infrastructure gap would boost economic growth</vt:lpstr>
      <vt:lpstr>Canadian growth to strengthen to 2.1% in 2016,  supported by robust U.S. demand and the low loonie</vt:lpstr>
      <vt:lpstr>Resource-rich provinces will face challenging conditions; momentum improving in manf-oriented Central Canada</vt:lpstr>
      <vt:lpstr>Fed expected to go in December; global risks expected to keep BoC on hold until early-2017</vt:lpstr>
      <vt:lpstr>Modest policy tightening, overseas QE, and slowing potential growth to restrain the increase in LT yields</vt:lpstr>
      <vt:lpstr>Upside surprises for the industry?</vt:lpstr>
    </vt:vector>
  </TitlesOfParts>
  <Company>BMO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 ECONOMIC OUTLOOK</dc:title>
  <dc:creator>Shirley Wong</dc:creator>
  <cp:lastModifiedBy>Stephanie.Mccallum</cp:lastModifiedBy>
  <cp:revision>3369</cp:revision>
  <cp:lastPrinted>2015-11-16T15:39:07Z</cp:lastPrinted>
  <dcterms:created xsi:type="dcterms:W3CDTF">2000-12-06T20:36:02Z</dcterms:created>
  <dcterms:modified xsi:type="dcterms:W3CDTF">2015-12-01T16:23:55Z</dcterms:modified>
</cp:coreProperties>
</file>